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439" r:id="rId2"/>
    <p:sldId id="482" r:id="rId3"/>
    <p:sldId id="476" r:id="rId4"/>
    <p:sldId id="481" r:id="rId5"/>
    <p:sldId id="441" r:id="rId6"/>
    <p:sldId id="442" r:id="rId7"/>
    <p:sldId id="459" r:id="rId8"/>
    <p:sldId id="452" r:id="rId9"/>
    <p:sldId id="457" r:id="rId10"/>
    <p:sldId id="445" r:id="rId11"/>
    <p:sldId id="458" r:id="rId12"/>
    <p:sldId id="451" r:id="rId13"/>
    <p:sldId id="461" r:id="rId14"/>
    <p:sldId id="466" r:id="rId15"/>
    <p:sldId id="467" r:id="rId16"/>
    <p:sldId id="483" r:id="rId17"/>
    <p:sldId id="484" r:id="rId18"/>
    <p:sldId id="478" r:id="rId19"/>
    <p:sldId id="477" r:id="rId20"/>
    <p:sldId id="448" r:id="rId21"/>
    <p:sldId id="464" r:id="rId22"/>
    <p:sldId id="474" r:id="rId23"/>
    <p:sldId id="475" r:id="rId24"/>
    <p:sldId id="447" r:id="rId25"/>
    <p:sldId id="465" r:id="rId26"/>
    <p:sldId id="480" r:id="rId27"/>
    <p:sldId id="479" r:id="rId28"/>
    <p:sldId id="470" r:id="rId29"/>
    <p:sldId id="473" r:id="rId30"/>
    <p:sldId id="485" r:id="rId31"/>
    <p:sldId id="456" r:id="rId32"/>
    <p:sldId id="440" r:id="rId33"/>
    <p:sldId id="460" r:id="rId34"/>
    <p:sldId id="450" r:id="rId35"/>
    <p:sldId id="463" r:id="rId36"/>
    <p:sldId id="449" r:id="rId37"/>
    <p:sldId id="454" r:id="rId38"/>
    <p:sldId id="443" r:id="rId39"/>
    <p:sldId id="462" r:id="rId40"/>
    <p:sldId id="471" r:id="rId41"/>
    <p:sldId id="472" r:id="rId42"/>
    <p:sldId id="486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7983" autoAdjust="0"/>
  </p:normalViewPr>
  <p:slideViewPr>
    <p:cSldViewPr>
      <p:cViewPr varScale="1">
        <p:scale>
          <a:sx n="106" d="100"/>
          <a:sy n="106" d="100"/>
        </p:scale>
        <p:origin x="162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874352-041A-4D41-8D6E-715509EFE322}" type="datetimeFigureOut">
              <a:rPr lang="en-US" smtClean="0"/>
              <a:pPr/>
              <a:t>8/9/2023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69725-A565-4C2F-AE4F-6301EBF4FE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71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B12F2-E4DD-4866-8218-9A89AC56DC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08D77-1142-44AA-8E70-C74BE2B75D1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440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440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22C5C-46E7-44A4-8D0B-1B80D6A2D7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297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BB0E2-1761-4D60-9D1C-1940A7033CB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1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52888"/>
            <a:ext cx="4038600" cy="2073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AF3C1-F177-445A-B091-B9E54F23E04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297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1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52888"/>
            <a:ext cx="4038600" cy="2073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BC522-E809-41B9-989B-941EE25451F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059B8-5B0F-43E3-BC4D-C45A79D2B9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67C3B-A0B7-4090-9FA7-2F0044B0F5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2CF2F-71B6-4DAF-B1C7-A16A6CA23DF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A2441-70FE-4F38-8183-6FF0E668CA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129F8-C918-4921-AE54-0A57F385A1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B53B9-9151-4D1A-AE7C-CE88DBC702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02D94-4C2B-4BFD-A226-660F487FB4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A3B95-0D23-419A-8C53-E0B8F66E7F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2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CA9B74-7114-4A3F-8BA1-B6DF82F2145F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6858000" y="381000"/>
            <a:ext cx="179247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srgbClr val="C0C0C0"/>
                </a:solidFill>
                <a:latin typeface="Arial" charset="0"/>
              </a:rPr>
              <a:t>© Copyright Asset Dedication 2012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04801" y="152400"/>
            <a:ext cx="1523999" cy="411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i="0">
          <a:solidFill>
            <a:schemeClr val="tx1"/>
          </a:solidFill>
          <a:effectLst/>
          <a:latin typeface="Arial Bold"/>
          <a:ea typeface="+mj-ea"/>
          <a:cs typeface="Arial Bold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FF9933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/>
          <a:cs typeface="Arial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uxleys@assetdedication.com" TargetMode="External"/><Relationship Id="rId2" Type="http://schemas.openxmlformats.org/officeDocument/2006/relationships/hyperlink" Target="https://www.dimensional.com/us-en/financial-professional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history-shows-that-stock-gains-can-add-up-after-big-decline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y.dimensional.com/one-pagers/the-rewarding-distribution-of-us-stock-market-returns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my.dimensional.com/one-pagers/why-a-stock-peak-isnt-a-clif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why-investors-might-think-twice-about-chasing-the-biggest-stocks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how-often-do-small-cap-value-and-high-profitability-outperform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long-term-investors-dont-let-a-recession-faze-you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what-history-tells-us-about-us-presidential-elections-and-the-market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how-us-stocks-have-behaved-in-an-election-month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what-history-tells-us-about-the-market-and-control-of-us-congress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will-inflation-hurt-stock-returns-not-necessarily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8.xml"/><Relationship Id="rId7" Type="http://schemas.openxmlformats.org/officeDocument/2006/relationships/slide" Target="slide16.xml"/><Relationship Id="rId12" Type="http://schemas.openxmlformats.org/officeDocument/2006/relationships/slide" Target="slide2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slide" Target="slide24.xml"/><Relationship Id="rId5" Type="http://schemas.openxmlformats.org/officeDocument/2006/relationships/slide" Target="slide12.xml"/><Relationship Id="rId10" Type="http://schemas.openxmlformats.org/officeDocument/2006/relationships/slide" Target="slide22.xml"/><Relationship Id="rId4" Type="http://schemas.openxmlformats.org/officeDocument/2006/relationships/slide" Target="slide10.xml"/><Relationship Id="rId9" Type="http://schemas.openxmlformats.org/officeDocument/2006/relationships/slide" Target="slide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the-cost-of-trying-to-time-the-market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my.dimensional.com/one-pagers/do-downturns-lead-to-down-years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the-randomness-of-global-stock-returns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markets-dont-wait-for-official-announcements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global-diversification-can-make-a-world-of-difference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30.xml"/><Relationship Id="rId7" Type="http://schemas.openxmlformats.org/officeDocument/2006/relationships/slide" Target="slide38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6.xml"/><Relationship Id="rId5" Type="http://schemas.openxmlformats.org/officeDocument/2006/relationships/slide" Target="slide34.xml"/><Relationship Id="rId4" Type="http://schemas.openxmlformats.org/officeDocument/2006/relationships/slide" Target="slide3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why-trade-with-yourself-core-funds-can-solve-that-problem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y.dimensional.com/one-pagers/bulls-bears-and-long-term-benefits-of-stock-investi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y.dimensional.com/one-pagers/the-bumpy-road-to-the-markets-long-term-averag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9C0040-FB9F-3207-3B1D-144D6EBD8B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/>
          <a:lstStyle/>
          <a:p>
            <a:r>
              <a:rPr lang="en-US" dirty="0"/>
              <a:t>Library of Client-Ready DFA Slides</a:t>
            </a:r>
            <a:br>
              <a:rPr lang="en-US" dirty="0"/>
            </a:br>
            <a:r>
              <a:rPr lang="en-US" dirty="0"/>
              <a:t>Q3 2023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C003CA4-7F4C-D97E-E3D3-EC96800D7B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/>
              <a:t>Compiled from </a:t>
            </a:r>
            <a:r>
              <a:rPr lang="en-US" sz="1800" dirty="0">
                <a:hlinkClick r:id="rId2"/>
              </a:rPr>
              <a:t>Dimensional Fund Associates</a:t>
            </a:r>
            <a:endParaRPr lang="en-US" sz="1800" dirty="0"/>
          </a:p>
          <a:p>
            <a:r>
              <a:rPr lang="en-US" sz="1800" dirty="0"/>
              <a:t>By</a:t>
            </a:r>
          </a:p>
          <a:p>
            <a:r>
              <a:rPr lang="en-US" sz="1800" dirty="0"/>
              <a:t>Stephen J. Huxley, Ph.D.</a:t>
            </a:r>
          </a:p>
          <a:p>
            <a:r>
              <a:rPr lang="en-US" sz="1800" dirty="0"/>
              <a:t>Director of Research, Asset Dedication LLC</a:t>
            </a:r>
          </a:p>
          <a:p>
            <a:r>
              <a:rPr lang="en-US" sz="1800" dirty="0">
                <a:hlinkClick r:id="rId3"/>
              </a:rPr>
              <a:t>huxleys@assetdedication.com</a:t>
            </a:r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24637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E666341-2F6A-0036-7216-4310CB5691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838200"/>
            <a:ext cx="7848600" cy="562248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FBD40C-07CF-1895-243B-A8BFA9712C60}"/>
              </a:ext>
            </a:extLst>
          </p:cNvPr>
          <p:cNvSpPr txBox="1"/>
          <p:nvPr/>
        </p:nvSpPr>
        <p:spPr>
          <a:xfrm>
            <a:off x="381000" y="6574996"/>
            <a:ext cx="78486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https://my.dimensional.com/one-pagers/history-shows-that-stock-gains-can-add-up-after-big-declines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4421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3CA34-E423-6179-168E-750D7F995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519B162-DCF4-3FF7-4C79-5B4FFCEE06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446" y="1600200"/>
            <a:ext cx="8135485" cy="2695951"/>
          </a:xfrm>
        </p:spPr>
      </p:pic>
    </p:spTree>
    <p:extLst>
      <p:ext uri="{BB962C8B-B14F-4D97-AF65-F5344CB8AC3E}">
        <p14:creationId xmlns:p14="http://schemas.microsoft.com/office/powerpoint/2010/main" val="3391288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412C62-FC4A-6529-7D12-ABF2A3A84B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872" y="762000"/>
            <a:ext cx="7466256" cy="573021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64B16B-8AB8-6F7A-65B2-E4BF15884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6172200"/>
            <a:ext cx="1562318" cy="171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9B5844-2366-58BD-6DE2-59DBE2FD0258}"/>
              </a:ext>
            </a:extLst>
          </p:cNvPr>
          <p:cNvSpPr txBox="1"/>
          <p:nvPr/>
        </p:nvSpPr>
        <p:spPr>
          <a:xfrm>
            <a:off x="1219200" y="6492210"/>
            <a:ext cx="5334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4"/>
              </a:rPr>
              <a:t>https://my.dimensional.com/one-pagers/the-rewarding-distribution-of-us-stock-market-returns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8275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7DCE8-326E-A99E-DE96-4B55161B7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1521E3-B042-E048-1D30-47A46592B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8229600" cy="1217110"/>
          </a:xfrm>
        </p:spPr>
      </p:pic>
    </p:spTree>
    <p:extLst>
      <p:ext uri="{BB962C8B-B14F-4D97-AF65-F5344CB8AC3E}">
        <p14:creationId xmlns:p14="http://schemas.microsoft.com/office/powerpoint/2010/main" val="594139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DA17250-4AD9-FE86-758B-2B17E965BFB7}"/>
              </a:ext>
            </a:extLst>
          </p:cNvPr>
          <p:cNvSpPr txBox="1"/>
          <p:nvPr/>
        </p:nvSpPr>
        <p:spPr>
          <a:xfrm>
            <a:off x="474642" y="6400800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2"/>
              </a:rPr>
              <a:t>https://my.dimensional.com/one-pagers/why-a-stock-peak-isnt-a-cliff</a:t>
            </a:r>
            <a:r>
              <a:rPr lang="en-US" sz="800" dirty="0"/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5A3AFC2-BB2F-A982-0AC0-A83F8CBA9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0773" y="914400"/>
            <a:ext cx="7862454" cy="5334000"/>
          </a:xfrm>
        </p:spPr>
      </p:pic>
    </p:spTree>
    <p:extLst>
      <p:ext uri="{BB962C8B-B14F-4D97-AF65-F5344CB8AC3E}">
        <p14:creationId xmlns:p14="http://schemas.microsoft.com/office/powerpoint/2010/main" val="3952098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82DE8-63C8-7D34-D55D-64AD257A1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D2EA48F-38E6-D82C-95A3-85B0E7B0DB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8135485" cy="1219370"/>
          </a:xfrm>
        </p:spPr>
      </p:pic>
    </p:spTree>
    <p:extLst>
      <p:ext uri="{BB962C8B-B14F-4D97-AF65-F5344CB8AC3E}">
        <p14:creationId xmlns:p14="http://schemas.microsoft.com/office/powerpoint/2010/main" val="26409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5E95BF-3749-D718-7A38-897FE10A3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838200"/>
            <a:ext cx="7848600" cy="55586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5ECC79-A097-92F2-3213-41792DA081EF}"/>
              </a:ext>
            </a:extLst>
          </p:cNvPr>
          <p:cNvSpPr txBox="1"/>
          <p:nvPr/>
        </p:nvSpPr>
        <p:spPr>
          <a:xfrm>
            <a:off x="640910" y="6553200"/>
            <a:ext cx="6210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https://my.dimensional.com/one-pagers/why-investors-might-think-twice-about-chasing-the-biggest-stocks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6816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A188681-9F7E-BCC6-1488-5D6805ADC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9705619-95FC-CB72-891D-CF7B234F94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47800"/>
            <a:ext cx="7603596" cy="4297363"/>
          </a:xfrm>
        </p:spPr>
      </p:pic>
    </p:spTree>
    <p:extLst>
      <p:ext uri="{BB962C8B-B14F-4D97-AF65-F5344CB8AC3E}">
        <p14:creationId xmlns:p14="http://schemas.microsoft.com/office/powerpoint/2010/main" val="2671104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124A1B-86AA-71C9-0D10-7EC0573DC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838200"/>
            <a:ext cx="7391400" cy="55644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44ACA1-4912-69B4-E9D0-C5892F6F5509}"/>
              </a:ext>
            </a:extLst>
          </p:cNvPr>
          <p:cNvSpPr txBox="1"/>
          <p:nvPr/>
        </p:nvSpPr>
        <p:spPr>
          <a:xfrm>
            <a:off x="1066800" y="6402670"/>
            <a:ext cx="6400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https://my.dimensional.com/one-pagers/how-often-do-small-cap-value-and-high-profitability-outperform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5834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D0896-E2BB-A315-FE21-B620FA995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D7622F-90E8-6711-65BC-F3E0FD80E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73" y="1600200"/>
            <a:ext cx="8229600" cy="2527068"/>
          </a:xfrm>
        </p:spPr>
      </p:pic>
    </p:spTree>
    <p:extLst>
      <p:ext uri="{BB962C8B-B14F-4D97-AF65-F5344CB8AC3E}">
        <p14:creationId xmlns:p14="http://schemas.microsoft.com/office/powerpoint/2010/main" val="3369135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7C87A-5837-6999-D030-3255FBE94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7F513-BBF8-ABB0-82EB-D66758C48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382000" cy="42973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purpose of this library is to assist advisors associated with Asset Dedication.  It was developed entirely from the collection of “</a:t>
            </a:r>
            <a:r>
              <a:rPr lang="en-US" b="1" i="1" dirty="0"/>
              <a:t>client-ready</a:t>
            </a:r>
            <a:r>
              <a:rPr lang="en-US" dirty="0"/>
              <a:t>” slides provided by Dimensional Fund Associates.  Users can pick and choose whichever slides they wish to explain various investing concepts to end-clients.  Any time a slide is selected, the accompanying “Disclosure” slide that follows it should be included for compliance purposes.  Please review the </a:t>
            </a:r>
            <a:r>
              <a:rPr lang="en-US" dirty="0">
                <a:hlinkClick r:id="rId2" action="ppaction://hlinksldjump"/>
              </a:rPr>
              <a:t>Content Use Guidelines </a:t>
            </a:r>
            <a:r>
              <a:rPr lang="en-US" dirty="0"/>
              <a:t>on the last slide.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943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A41147F-829F-71D6-B76E-41356B014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9920" y="762000"/>
            <a:ext cx="7484159" cy="565319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8D87E0-9E99-30FE-2793-050CE959CCEF}"/>
              </a:ext>
            </a:extLst>
          </p:cNvPr>
          <p:cNvSpPr txBox="1"/>
          <p:nvPr/>
        </p:nvSpPr>
        <p:spPr>
          <a:xfrm>
            <a:off x="1066800" y="6415191"/>
            <a:ext cx="51816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https://my.dimensional.com/one-pagers/long-term-investors-dont-let-a-recession-faze-you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21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B0AA5-38AC-A1B1-E73B-AE8B04382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277B36-2A1F-9A9F-75A2-4CC0D3848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8229600" cy="2369245"/>
          </a:xfrm>
        </p:spPr>
      </p:pic>
    </p:spTree>
    <p:extLst>
      <p:ext uri="{BB962C8B-B14F-4D97-AF65-F5344CB8AC3E}">
        <p14:creationId xmlns:p14="http://schemas.microsoft.com/office/powerpoint/2010/main" val="2586591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BE1E9E-617A-73DC-B70E-2D0E72333F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625" y="762000"/>
            <a:ext cx="8090750" cy="56388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21A079-E171-A13A-2F76-D484D8A40C3D}"/>
              </a:ext>
            </a:extLst>
          </p:cNvPr>
          <p:cNvSpPr txBox="1"/>
          <p:nvPr/>
        </p:nvSpPr>
        <p:spPr>
          <a:xfrm>
            <a:off x="838200" y="6400800"/>
            <a:ext cx="5943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https://my.dimensional.com/one-pagers/what-history-tells-us-about-us-presidential-elections-and-the-market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3125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44914-B4A0-D34B-2B70-C316F1692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B18AB5-5BDC-72BE-1C83-5B6068E0DB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8229600" cy="1033828"/>
          </a:xfrm>
        </p:spPr>
      </p:pic>
    </p:spTree>
    <p:extLst>
      <p:ext uri="{BB962C8B-B14F-4D97-AF65-F5344CB8AC3E}">
        <p14:creationId xmlns:p14="http://schemas.microsoft.com/office/powerpoint/2010/main" val="1125639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A9F7B7-E554-A9BD-D6AC-7B75AC9AB6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5731" y="762000"/>
            <a:ext cx="7472538" cy="566063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C3282C-A4FE-4DF8-1545-897B817A64AA}"/>
              </a:ext>
            </a:extLst>
          </p:cNvPr>
          <p:cNvSpPr txBox="1"/>
          <p:nvPr/>
        </p:nvSpPr>
        <p:spPr>
          <a:xfrm>
            <a:off x="990600" y="6422635"/>
            <a:ext cx="54864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https://my.dimensional.com/one-pagers/how-us-stocks-have-behaved-in-an-election-month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2997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D9158-0443-3DE1-BD55-4A6413AD5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14C8F9-12D6-EC0C-F06B-44793F2410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26839"/>
            <a:ext cx="8229600" cy="1902161"/>
          </a:xfrm>
        </p:spPr>
      </p:pic>
    </p:spTree>
    <p:extLst>
      <p:ext uri="{BB962C8B-B14F-4D97-AF65-F5344CB8AC3E}">
        <p14:creationId xmlns:p14="http://schemas.microsoft.com/office/powerpoint/2010/main" val="1169780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99D053-49F0-A875-B483-7631E27CF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215" y="838200"/>
            <a:ext cx="8109569" cy="575865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C7A939-4630-ACA4-66AD-BA22596535E7}"/>
              </a:ext>
            </a:extLst>
          </p:cNvPr>
          <p:cNvSpPr txBox="1"/>
          <p:nvPr/>
        </p:nvSpPr>
        <p:spPr>
          <a:xfrm>
            <a:off x="838200" y="6606093"/>
            <a:ext cx="63246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https://my.dimensional.com/one-pagers/what-history-tells-us-about-the-market-and-control-of-us-congress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96328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E8DE9-083B-59FC-E7F9-06CE81111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A0AC70-6BBC-EDEF-E298-2421BA92C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8229600" cy="981662"/>
          </a:xfrm>
        </p:spPr>
      </p:pic>
    </p:spTree>
    <p:extLst>
      <p:ext uri="{BB962C8B-B14F-4D97-AF65-F5344CB8AC3E}">
        <p14:creationId xmlns:p14="http://schemas.microsoft.com/office/powerpoint/2010/main" val="2019086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CCD903-5FE2-7F57-6407-F3ACE8A003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274" y="838200"/>
            <a:ext cx="7773451" cy="57150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A7D957-F135-D77C-9153-055838F6E596}"/>
              </a:ext>
            </a:extLst>
          </p:cNvPr>
          <p:cNvSpPr txBox="1"/>
          <p:nvPr/>
        </p:nvSpPr>
        <p:spPr>
          <a:xfrm>
            <a:off x="680656" y="6553200"/>
            <a:ext cx="55626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https://my.dimensional.com/one-pagers/will-inflation-hurt-stock-returns-not-necessarily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02379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AF969-F207-67F2-C053-F71E334FB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A961F4-00FA-6AA7-AF9C-73C5CE6A7E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509" y="1524000"/>
            <a:ext cx="8229600" cy="1450298"/>
          </a:xfrm>
        </p:spPr>
      </p:pic>
    </p:spTree>
    <p:extLst>
      <p:ext uri="{BB962C8B-B14F-4D97-AF65-F5344CB8AC3E}">
        <p14:creationId xmlns:p14="http://schemas.microsoft.com/office/powerpoint/2010/main" val="3991308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FA830-A454-B17C-B0EB-66F7036F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000" dirty="0"/>
              <a:t>List of Slides: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0ECC5-9A6D-ECC5-E3A0-DAF7CDF11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0" i="0" dirty="0">
                <a:solidFill>
                  <a:srgbClr val="333F48"/>
                </a:solidFill>
                <a:effectLst/>
                <a:latin typeface="Sentinel A"/>
              </a:rPr>
              <a:t>Long Term:  1926/27 – 2021/22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2" action="ppaction://hlinksldjump"/>
              </a:rPr>
              <a:t>Bulls, Bears, and Long-Term Benefits of Stock Investing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3" action="ppaction://hlinksldjump"/>
              </a:rPr>
              <a:t>The Bumpy Road to the Market’s Long-Term Average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4" action="ppaction://hlinksldjump"/>
              </a:rPr>
              <a:t>Stock Gains Can Add Up after Big Declines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5" action="ppaction://hlinksldjump"/>
              </a:rPr>
              <a:t>The Rewarding Distribution of US Stock Market Returns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6" action="ppaction://hlinksldjump"/>
              </a:rPr>
              <a:t>Why a Stock Peak Isn’t a Cliff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7" action="ppaction://hlinksldjump"/>
              </a:rPr>
              <a:t>Think Twice About Chasing the Biggest Stocks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8" action="ppaction://hlinksldjump"/>
              </a:rPr>
              <a:t>How </a:t>
            </a:r>
            <a:r>
              <a:rPr lang="en-US" sz="1800" dirty="0">
                <a:solidFill>
                  <a:srgbClr val="333F48"/>
                </a:solidFill>
                <a:latin typeface="Sentinel A"/>
                <a:hlinkClick r:id="rId8" action="ppaction://hlinksldjump"/>
              </a:rPr>
              <a:t>Often Do Small Cap, Value, and High Profitability Outperform?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9" action="ppaction://hlinksldjump"/>
              </a:rPr>
              <a:t>Long-Term Investors, Don’t Let a Recession Faze You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10" action="ppaction://hlinksldjump"/>
              </a:rPr>
              <a:t>What History Tells Us about US Presidential Elections and </a:t>
            </a:r>
            <a:r>
              <a:rPr lang="en-US" sz="1800" dirty="0">
                <a:solidFill>
                  <a:srgbClr val="333F48"/>
                </a:solidFill>
                <a:latin typeface="Sentinel A"/>
                <a:hlinkClick r:id="rId10" action="ppaction://hlinksldjump"/>
              </a:rPr>
              <a:t>the Market</a:t>
            </a:r>
            <a:endParaRPr lang="en-US" sz="1800" dirty="0">
              <a:solidFill>
                <a:srgbClr val="333F48"/>
              </a:solidFill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1800" dirty="0">
                <a:solidFill>
                  <a:srgbClr val="333F48"/>
                </a:solidFill>
                <a:latin typeface="Sentinel A"/>
                <a:hlinkClick r:id="rId11" action="ppaction://hlinksldjump"/>
              </a:rPr>
              <a:t>How US Stocks Have Behaved in an Election Month (Presidential)</a:t>
            </a:r>
            <a:endParaRPr lang="en-US" sz="1800" dirty="0">
              <a:solidFill>
                <a:srgbClr val="333F48"/>
              </a:solidFill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12" action="ppaction://hlinksldjump"/>
              </a:rPr>
              <a:t>What History Tells Us about the Market and Control of US Congress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914400" lvl="1" indent="-514350">
              <a:buFont typeface="+mj-lt"/>
              <a:buAutoNum type="arabicPeriod"/>
            </a:pP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247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899570-8742-C57F-80AC-3465F4198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8212" y="838200"/>
            <a:ext cx="7267575" cy="5455752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C5C080-A502-0685-C2A8-2F32F0FA7103}"/>
              </a:ext>
            </a:extLst>
          </p:cNvPr>
          <p:cNvSpPr txBox="1"/>
          <p:nvPr/>
        </p:nvSpPr>
        <p:spPr>
          <a:xfrm>
            <a:off x="838200" y="6477000"/>
            <a:ext cx="4648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https://my.dimensional.com/one-pagers/the-cost-of-trying-to-time-the-market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46456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8C2CCBC-AC58-53DC-8729-4A68EDAFD406}"/>
              </a:ext>
            </a:extLst>
          </p:cNvPr>
          <p:cNvSpPr txBox="1"/>
          <p:nvPr/>
        </p:nvSpPr>
        <p:spPr>
          <a:xfrm>
            <a:off x="457200" y="10668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AA7A7B5-42D4-16E8-9025-A0C882F7FA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65556"/>
            <a:ext cx="8229600" cy="1203945"/>
          </a:xfrm>
        </p:spPr>
      </p:pic>
    </p:spTree>
    <p:extLst>
      <p:ext uri="{BB962C8B-B14F-4D97-AF65-F5344CB8AC3E}">
        <p14:creationId xmlns:p14="http://schemas.microsoft.com/office/powerpoint/2010/main" val="21819335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157DBF-1E10-EB18-AEA7-262F848901FC}"/>
              </a:ext>
            </a:extLst>
          </p:cNvPr>
          <p:cNvSpPr txBox="1"/>
          <p:nvPr/>
        </p:nvSpPr>
        <p:spPr>
          <a:xfrm>
            <a:off x="859325" y="6517817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2"/>
              </a:rPr>
              <a:t>https://my.dimensional.com/one-pagers/do-downturns-lead-to-down-years</a:t>
            </a:r>
            <a:r>
              <a:rPr lang="en-US" sz="800" dirty="0"/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66AD3AC-469C-3E22-3988-918B2FE9BA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870140"/>
            <a:ext cx="8001000" cy="5622278"/>
          </a:xfrm>
        </p:spPr>
      </p:pic>
    </p:spTree>
    <p:extLst>
      <p:ext uri="{BB962C8B-B14F-4D97-AF65-F5344CB8AC3E}">
        <p14:creationId xmlns:p14="http://schemas.microsoft.com/office/powerpoint/2010/main" val="6142473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D0F4F-C3F9-1BB5-287E-CCC70D4C3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F4E860A-BAE4-8794-A96A-2B5B7BDE9D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8229600" cy="1467486"/>
          </a:xfrm>
        </p:spPr>
      </p:pic>
    </p:spTree>
    <p:extLst>
      <p:ext uri="{BB962C8B-B14F-4D97-AF65-F5344CB8AC3E}">
        <p14:creationId xmlns:p14="http://schemas.microsoft.com/office/powerpoint/2010/main" val="15661988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7E35C7-9637-C13A-1AAB-50CB106F10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848" y="762000"/>
            <a:ext cx="8198303" cy="5715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95B606-986D-F0A3-DC0D-60FD9820960E}"/>
              </a:ext>
            </a:extLst>
          </p:cNvPr>
          <p:cNvSpPr txBox="1"/>
          <p:nvPr/>
        </p:nvSpPr>
        <p:spPr>
          <a:xfrm>
            <a:off x="685800" y="6477000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https://my.dimensional.com/one-pagers/the-randomness-of-global-stock-returns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5701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574A7-254F-E379-2B3F-A875AA60A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FD7F80-43CD-6831-4108-5783C6E78D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491" y="1600200"/>
            <a:ext cx="8229600" cy="969602"/>
          </a:xfrm>
        </p:spPr>
      </p:pic>
    </p:spTree>
    <p:extLst>
      <p:ext uri="{BB962C8B-B14F-4D97-AF65-F5344CB8AC3E}">
        <p14:creationId xmlns:p14="http://schemas.microsoft.com/office/powerpoint/2010/main" val="8364484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3C23569-7727-89E0-3D3D-114605015C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540" y="838200"/>
            <a:ext cx="7818919" cy="5591398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2055FD0-8CC6-BA90-A3B6-1663E0D1A2B0}"/>
              </a:ext>
            </a:extLst>
          </p:cNvPr>
          <p:cNvSpPr txBox="1"/>
          <p:nvPr/>
        </p:nvSpPr>
        <p:spPr>
          <a:xfrm>
            <a:off x="990600" y="6553200"/>
            <a:ext cx="50292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https://my.dimensional.com/one-pagers/markets-dont-wait-for-official-announcements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154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9F29-EA9F-C056-C6D6-D6636E029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BC3167-B6E7-F93F-F126-B1B4733DE9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24000"/>
            <a:ext cx="8229600" cy="1684867"/>
          </a:xfrm>
        </p:spPr>
      </p:pic>
    </p:spTree>
    <p:extLst>
      <p:ext uri="{BB962C8B-B14F-4D97-AF65-F5344CB8AC3E}">
        <p14:creationId xmlns:p14="http://schemas.microsoft.com/office/powerpoint/2010/main" val="41304900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371867-770D-2BF8-1846-C702516E49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8508" y="762000"/>
            <a:ext cx="7946984" cy="542528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5501FF-462F-63FB-2529-15440F1BC367}"/>
              </a:ext>
            </a:extLst>
          </p:cNvPr>
          <p:cNvSpPr txBox="1"/>
          <p:nvPr/>
        </p:nvSpPr>
        <p:spPr>
          <a:xfrm>
            <a:off x="838200" y="6477000"/>
            <a:ext cx="5334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https://my.dimensional.com/one-pagers/global-diversification-can-make-a-world-of-difference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5888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0F631-273E-FB43-922E-258B852A6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AE6E7B5-EAD3-C2BB-2509-7109F1DA8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42336"/>
            <a:ext cx="8229600" cy="1512064"/>
          </a:xfrm>
        </p:spPr>
      </p:pic>
    </p:spTree>
    <p:extLst>
      <p:ext uri="{BB962C8B-B14F-4D97-AF65-F5344CB8AC3E}">
        <p14:creationId xmlns:p14="http://schemas.microsoft.com/office/powerpoint/2010/main" val="73617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FA830-A454-B17C-B0EB-66F7036F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000" dirty="0"/>
              <a:t>List of Slides: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0ECC5-9A6D-ECC5-E3A0-DAF7CDF11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b="0" i="0" dirty="0">
                <a:solidFill>
                  <a:srgbClr val="333F48"/>
                </a:solidFill>
                <a:effectLst/>
                <a:latin typeface="Sentinel A"/>
              </a:rPr>
              <a:t>Shorter term – Various time periods:</a:t>
            </a:r>
          </a:p>
          <a:p>
            <a:pPr marL="800100" lvl="1" indent="-342900">
              <a:buFont typeface="+mj-lt"/>
              <a:buAutoNum type="arabicPeriod" startAt="12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2" action="ppaction://hlinksldjump"/>
              </a:rPr>
              <a:t>Will Inflation Hurt Stock Returns? Not Necessarily. (1993-2022)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800100" lvl="1" indent="-342900">
              <a:buFont typeface="+mj-lt"/>
              <a:buAutoNum type="arabicPeriod" startAt="12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3" action="ppaction://hlinksldjump"/>
              </a:rPr>
              <a:t>The Cost of Trying to Time the Market (1997-2022)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800100" lvl="1" indent="-342900">
              <a:buFont typeface="+mj-lt"/>
              <a:buAutoNum type="arabicPeriod" startAt="12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4" action="ppaction://hlinksldjump"/>
              </a:rPr>
              <a:t>Do Downturns Lead to Down Years? (2002-2022)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800100" lvl="1" indent="-342900">
              <a:buFont typeface="+mj-lt"/>
              <a:buAutoNum type="arabicPeriod" startAt="12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5" action="ppaction://hlinksldjump"/>
              </a:rPr>
              <a:t>The Randomness of Global Stock Returns (2003-2022)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800100" lvl="1" indent="-342900">
              <a:buFont typeface="+mj-lt"/>
              <a:buAutoNum type="arabicPeriod" startAt="12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6" action="ppaction://hlinksldjump"/>
              </a:rPr>
              <a:t>Markets Don’t Wait for Official Announcements (2007-2010)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800100" lvl="1" indent="-342900">
              <a:buFont typeface="+mj-lt"/>
              <a:buAutoNum type="arabicPeriod" startAt="12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7" action="ppaction://hlinksldjump"/>
              </a:rPr>
              <a:t>Global Diversification Can Make a World of Difference (2022)</a:t>
            </a: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800100" lvl="1" indent="-342900">
              <a:buFont typeface="+mj-lt"/>
              <a:buAutoNum type="arabicPeriod" startAt="12"/>
            </a:pPr>
            <a:r>
              <a:rPr lang="en-US" sz="1800" b="0" i="0" dirty="0">
                <a:solidFill>
                  <a:srgbClr val="333F48"/>
                </a:solidFill>
                <a:effectLst/>
                <a:latin typeface="Sentinel A"/>
                <a:hlinkClick r:id="rId8" action="ppaction://hlinksldjump"/>
              </a:rPr>
              <a:t>Why Trade with Yourself? Core Funds Can Solve That Problem (2022</a:t>
            </a:r>
            <a:r>
              <a:rPr lang="en-US" sz="1600" b="0" i="0" dirty="0">
                <a:solidFill>
                  <a:srgbClr val="333F48"/>
                </a:solidFill>
                <a:effectLst/>
                <a:latin typeface="Sentinel A"/>
                <a:hlinkClick r:id="rId8" action="ppaction://hlinksldjump"/>
              </a:rPr>
              <a:t>)</a:t>
            </a:r>
            <a:endParaRPr lang="en-US" sz="16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lvl="1" indent="-342900">
              <a:buFont typeface="+mj-lt"/>
              <a:buAutoNum type="arabicPeriod" startAt="12"/>
            </a:pPr>
            <a:endParaRPr lang="en-US" sz="14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lvl="1" indent="-342900">
              <a:buFont typeface="+mj-lt"/>
              <a:buAutoNum type="arabicPeriod" startAt="12"/>
            </a:pPr>
            <a:endParaRPr lang="en-US" sz="14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lvl="1" indent="-342900">
              <a:buFont typeface="+mj-lt"/>
              <a:buAutoNum type="arabicPeriod" startAt="12"/>
            </a:pPr>
            <a:endParaRPr lang="en-US" sz="14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lvl="1" indent="-342900">
              <a:buFont typeface="+mj-lt"/>
              <a:buAutoNum type="arabicPeriod" startAt="12"/>
            </a:pPr>
            <a:endParaRPr lang="en-US" sz="14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lvl="1" indent="-342900">
              <a:buFont typeface="+mj-lt"/>
              <a:buAutoNum type="arabicPeriod" startAt="12"/>
            </a:pPr>
            <a:endParaRPr lang="en-US" sz="14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lvl="1" indent="-342900">
              <a:buFont typeface="+mj-lt"/>
              <a:buAutoNum type="arabicPeriod" startAt="12"/>
            </a:pP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pPr marL="914400" lvl="1" indent="-514350">
              <a:buFont typeface="+mj-lt"/>
              <a:buAutoNum type="arabicPeriod" startAt="12"/>
            </a:pPr>
            <a:endParaRPr lang="en-US" sz="1800" b="0" i="0" dirty="0">
              <a:solidFill>
                <a:srgbClr val="333F48"/>
              </a:solidFill>
              <a:effectLst/>
              <a:latin typeface="Sentinel 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2010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AA69FE-4575-8A64-8F5B-A79770A251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5440" y="762000"/>
            <a:ext cx="7513119" cy="5715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194087-C964-E005-AB8E-2BBB03045464}"/>
              </a:ext>
            </a:extLst>
          </p:cNvPr>
          <p:cNvSpPr txBox="1"/>
          <p:nvPr/>
        </p:nvSpPr>
        <p:spPr>
          <a:xfrm>
            <a:off x="815440" y="6553200"/>
            <a:ext cx="5715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https://my.dimensional.com/one-pagers/why-trade-with-yourself-core-funds-can-solve-that-problem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82327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67276-8AD5-31A3-B795-0C93519C0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631473-BDB0-F02C-94AD-E725C0D685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24000"/>
            <a:ext cx="8229600" cy="1384499"/>
          </a:xfrm>
        </p:spPr>
      </p:pic>
    </p:spTree>
    <p:extLst>
      <p:ext uri="{BB962C8B-B14F-4D97-AF65-F5344CB8AC3E}">
        <p14:creationId xmlns:p14="http://schemas.microsoft.com/office/powerpoint/2010/main" val="18630376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C938F9-DE7C-EFCB-750B-295087F03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20" y="2295728"/>
            <a:ext cx="7039957" cy="40010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937B38-4C52-8080-A3C9-D68C67FAB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836" y="838200"/>
            <a:ext cx="6992326" cy="145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80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D9F110-F3D8-931E-A727-F00DA71E57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8341" y="762000"/>
            <a:ext cx="7187318" cy="5638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812221-687C-A240-3849-A06D6980F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848" y="1447800"/>
            <a:ext cx="2637352" cy="1524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0E794E-3D00-C28C-C0D5-73BBCEAAB6BE}"/>
              </a:ext>
            </a:extLst>
          </p:cNvPr>
          <p:cNvSpPr txBox="1"/>
          <p:nvPr/>
        </p:nvSpPr>
        <p:spPr>
          <a:xfrm>
            <a:off x="1295400" y="6553200"/>
            <a:ext cx="5715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/>
              </a:rPr>
              <a:t>https://my.dimensional.com/one-pagers/bulls-bears-and-long-term-benefits-of-stock-investing</a:t>
            </a:r>
            <a:r>
              <a:rPr lang="en-US" sz="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8411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342F9F-BD14-0A88-93C9-CEBA7A2F7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2087" y="2133600"/>
            <a:ext cx="7119818" cy="4233750"/>
          </a:xfrm>
        </p:spPr>
      </p:pic>
      <p:grpSp>
        <p:nvGrpSpPr>
          <p:cNvPr id="7" name="object 9">
            <a:extLst>
              <a:ext uri="{FF2B5EF4-FFF2-40B4-BE49-F238E27FC236}">
                <a16:creationId xmlns:a16="http://schemas.microsoft.com/office/drawing/2014/main" id="{2A8D349E-FC50-D94D-5F57-38B581327B04}"/>
              </a:ext>
            </a:extLst>
          </p:cNvPr>
          <p:cNvGrpSpPr/>
          <p:nvPr/>
        </p:nvGrpSpPr>
        <p:grpSpPr>
          <a:xfrm>
            <a:off x="2344445" y="762000"/>
            <a:ext cx="4455102" cy="1495425"/>
            <a:chOff x="705495" y="3129882"/>
            <a:chExt cx="6534150" cy="2193290"/>
          </a:xfrm>
        </p:grpSpPr>
        <p:sp>
          <p:nvSpPr>
            <p:cNvPr id="8" name="object 10">
              <a:extLst>
                <a:ext uri="{FF2B5EF4-FFF2-40B4-BE49-F238E27FC236}">
                  <a16:creationId xmlns:a16="http://schemas.microsoft.com/office/drawing/2014/main" id="{097E7976-97B2-8E93-2CFF-12AE22940847}"/>
                </a:ext>
              </a:extLst>
            </p:cNvPr>
            <p:cNvSpPr/>
            <p:nvPr/>
          </p:nvSpPr>
          <p:spPr>
            <a:xfrm>
              <a:off x="957175" y="4470631"/>
              <a:ext cx="6162040" cy="849630"/>
            </a:xfrm>
            <a:custGeom>
              <a:avLst/>
              <a:gdLst/>
              <a:ahLst/>
              <a:cxnLst/>
              <a:rect l="l" t="t" r="r" b="b"/>
              <a:pathLst>
                <a:path w="6162040" h="849629">
                  <a:moveTo>
                    <a:pt x="16408" y="215899"/>
                  </a:moveTo>
                  <a:lnTo>
                    <a:pt x="11722" y="144779"/>
                  </a:lnTo>
                  <a:lnTo>
                    <a:pt x="4698" y="27939"/>
                  </a:lnTo>
                  <a:lnTo>
                    <a:pt x="0" y="0"/>
                  </a:lnTo>
                  <a:lnTo>
                    <a:pt x="21107" y="0"/>
                  </a:lnTo>
                  <a:lnTo>
                    <a:pt x="16408" y="215899"/>
                  </a:lnTo>
                  <a:close/>
                </a:path>
                <a:path w="6162040" h="849629">
                  <a:moveTo>
                    <a:pt x="56299" y="106679"/>
                  </a:moveTo>
                  <a:lnTo>
                    <a:pt x="44564" y="5079"/>
                  </a:lnTo>
                  <a:lnTo>
                    <a:pt x="32842" y="0"/>
                  </a:lnTo>
                  <a:lnTo>
                    <a:pt x="197078" y="0"/>
                  </a:lnTo>
                  <a:lnTo>
                    <a:pt x="195904" y="85089"/>
                  </a:lnTo>
                  <a:lnTo>
                    <a:pt x="60998" y="85089"/>
                  </a:lnTo>
                  <a:lnTo>
                    <a:pt x="56299" y="106679"/>
                  </a:lnTo>
                  <a:close/>
                </a:path>
                <a:path w="6162040" h="849629">
                  <a:moveTo>
                    <a:pt x="220548" y="119379"/>
                  </a:moveTo>
                  <a:lnTo>
                    <a:pt x="215849" y="97789"/>
                  </a:lnTo>
                  <a:lnTo>
                    <a:pt x="208826" y="20319"/>
                  </a:lnTo>
                  <a:lnTo>
                    <a:pt x="197078" y="0"/>
                  </a:lnTo>
                  <a:lnTo>
                    <a:pt x="244005" y="0"/>
                  </a:lnTo>
                  <a:lnTo>
                    <a:pt x="240652" y="90169"/>
                  </a:lnTo>
                  <a:lnTo>
                    <a:pt x="225234" y="90169"/>
                  </a:lnTo>
                  <a:lnTo>
                    <a:pt x="220548" y="119379"/>
                  </a:lnTo>
                  <a:close/>
                </a:path>
                <a:path w="6162040" h="849629">
                  <a:moveTo>
                    <a:pt x="333171" y="124459"/>
                  </a:moveTo>
                  <a:lnTo>
                    <a:pt x="321436" y="72389"/>
                  </a:lnTo>
                  <a:lnTo>
                    <a:pt x="316750" y="30479"/>
                  </a:lnTo>
                  <a:lnTo>
                    <a:pt x="305015" y="17779"/>
                  </a:lnTo>
                  <a:lnTo>
                    <a:pt x="300316" y="0"/>
                  </a:lnTo>
                  <a:lnTo>
                    <a:pt x="340207" y="0"/>
                  </a:lnTo>
                  <a:lnTo>
                    <a:pt x="333171" y="124459"/>
                  </a:lnTo>
                  <a:close/>
                </a:path>
                <a:path w="6162040" h="849629">
                  <a:moveTo>
                    <a:pt x="532612" y="80009"/>
                  </a:moveTo>
                  <a:lnTo>
                    <a:pt x="520877" y="48259"/>
                  </a:lnTo>
                  <a:lnTo>
                    <a:pt x="516178" y="5079"/>
                  </a:lnTo>
                  <a:lnTo>
                    <a:pt x="504456" y="0"/>
                  </a:lnTo>
                  <a:lnTo>
                    <a:pt x="588924" y="0"/>
                  </a:lnTo>
                  <a:lnTo>
                    <a:pt x="588442" y="25399"/>
                  </a:lnTo>
                  <a:lnTo>
                    <a:pt x="537298" y="25399"/>
                  </a:lnTo>
                  <a:lnTo>
                    <a:pt x="532612" y="80009"/>
                  </a:lnTo>
                  <a:close/>
                </a:path>
                <a:path w="6162040" h="849629">
                  <a:moveTo>
                    <a:pt x="696849" y="27939"/>
                  </a:moveTo>
                  <a:lnTo>
                    <a:pt x="680427" y="0"/>
                  </a:lnTo>
                  <a:lnTo>
                    <a:pt x="736739" y="0"/>
                  </a:lnTo>
                  <a:lnTo>
                    <a:pt x="736074" y="15239"/>
                  </a:lnTo>
                  <a:lnTo>
                    <a:pt x="701547" y="15239"/>
                  </a:lnTo>
                  <a:lnTo>
                    <a:pt x="696849" y="27939"/>
                  </a:lnTo>
                  <a:close/>
                </a:path>
                <a:path w="6162040" h="849629">
                  <a:moveTo>
                    <a:pt x="776630" y="43179"/>
                  </a:moveTo>
                  <a:lnTo>
                    <a:pt x="764895" y="17779"/>
                  </a:lnTo>
                  <a:lnTo>
                    <a:pt x="760209" y="0"/>
                  </a:lnTo>
                  <a:lnTo>
                    <a:pt x="865784" y="0"/>
                  </a:lnTo>
                  <a:lnTo>
                    <a:pt x="865533" y="7619"/>
                  </a:lnTo>
                  <a:lnTo>
                    <a:pt x="809472" y="7619"/>
                  </a:lnTo>
                  <a:lnTo>
                    <a:pt x="804799" y="35559"/>
                  </a:lnTo>
                  <a:lnTo>
                    <a:pt x="803283" y="40639"/>
                  </a:lnTo>
                  <a:lnTo>
                    <a:pt x="788365" y="40639"/>
                  </a:lnTo>
                  <a:lnTo>
                    <a:pt x="776630" y="43179"/>
                  </a:lnTo>
                  <a:close/>
                </a:path>
                <a:path w="6162040" h="849629">
                  <a:moveTo>
                    <a:pt x="1173162" y="132079"/>
                  </a:moveTo>
                  <a:lnTo>
                    <a:pt x="1161427" y="126999"/>
                  </a:lnTo>
                  <a:lnTo>
                    <a:pt x="1156741" y="72389"/>
                  </a:lnTo>
                  <a:lnTo>
                    <a:pt x="1149692" y="33019"/>
                  </a:lnTo>
                  <a:lnTo>
                    <a:pt x="1145006" y="20319"/>
                  </a:lnTo>
                  <a:lnTo>
                    <a:pt x="1133271" y="0"/>
                  </a:lnTo>
                  <a:lnTo>
                    <a:pt x="1177861" y="0"/>
                  </a:lnTo>
                  <a:lnTo>
                    <a:pt x="1173162" y="132079"/>
                  </a:lnTo>
                  <a:close/>
                </a:path>
                <a:path w="6162040" h="849629">
                  <a:moveTo>
                    <a:pt x="2233714" y="134619"/>
                  </a:moveTo>
                  <a:lnTo>
                    <a:pt x="2226665" y="90169"/>
                  </a:lnTo>
                  <a:lnTo>
                    <a:pt x="2221979" y="45719"/>
                  </a:lnTo>
                  <a:lnTo>
                    <a:pt x="2205558" y="20319"/>
                  </a:lnTo>
                  <a:lnTo>
                    <a:pt x="2193823" y="0"/>
                  </a:lnTo>
                  <a:lnTo>
                    <a:pt x="2238400" y="0"/>
                  </a:lnTo>
                  <a:lnTo>
                    <a:pt x="2233714" y="134619"/>
                  </a:lnTo>
                  <a:close/>
                </a:path>
                <a:path w="6162040" h="849629">
                  <a:moveTo>
                    <a:pt x="2686558" y="48259"/>
                  </a:moveTo>
                  <a:lnTo>
                    <a:pt x="2674823" y="22859"/>
                  </a:lnTo>
                  <a:lnTo>
                    <a:pt x="2670124" y="0"/>
                  </a:lnTo>
                  <a:lnTo>
                    <a:pt x="2782760" y="0"/>
                  </a:lnTo>
                  <a:lnTo>
                    <a:pt x="2782314" y="17779"/>
                  </a:lnTo>
                  <a:lnTo>
                    <a:pt x="2698292" y="17779"/>
                  </a:lnTo>
                  <a:lnTo>
                    <a:pt x="2691244" y="30479"/>
                  </a:lnTo>
                  <a:lnTo>
                    <a:pt x="2686558" y="48259"/>
                  </a:lnTo>
                  <a:close/>
                </a:path>
                <a:path w="6162040" h="849629">
                  <a:moveTo>
                    <a:pt x="2982188" y="59689"/>
                  </a:moveTo>
                  <a:lnTo>
                    <a:pt x="2970466" y="48259"/>
                  </a:lnTo>
                  <a:lnTo>
                    <a:pt x="2958731" y="27939"/>
                  </a:lnTo>
                  <a:lnTo>
                    <a:pt x="2954032" y="10159"/>
                  </a:lnTo>
                  <a:lnTo>
                    <a:pt x="2942323" y="0"/>
                  </a:lnTo>
                  <a:lnTo>
                    <a:pt x="3071368" y="0"/>
                  </a:lnTo>
                  <a:lnTo>
                    <a:pt x="3070846" y="33019"/>
                  </a:lnTo>
                  <a:lnTo>
                    <a:pt x="2998622" y="33019"/>
                  </a:lnTo>
                  <a:lnTo>
                    <a:pt x="2997633" y="38099"/>
                  </a:lnTo>
                  <a:lnTo>
                    <a:pt x="2986900" y="38099"/>
                  </a:lnTo>
                  <a:lnTo>
                    <a:pt x="2982188" y="59689"/>
                  </a:lnTo>
                  <a:close/>
                </a:path>
                <a:path w="6162040" h="849629">
                  <a:moveTo>
                    <a:pt x="3962958" y="189229"/>
                  </a:moveTo>
                  <a:lnTo>
                    <a:pt x="3955935" y="142239"/>
                  </a:lnTo>
                  <a:lnTo>
                    <a:pt x="3951236" y="12699"/>
                  </a:lnTo>
                  <a:lnTo>
                    <a:pt x="3934802" y="0"/>
                  </a:lnTo>
                  <a:lnTo>
                    <a:pt x="3967657" y="0"/>
                  </a:lnTo>
                  <a:lnTo>
                    <a:pt x="3962958" y="189229"/>
                  </a:lnTo>
                  <a:close/>
                </a:path>
                <a:path w="6162040" h="849629">
                  <a:moveTo>
                    <a:pt x="4838153" y="59689"/>
                  </a:moveTo>
                  <a:lnTo>
                    <a:pt x="4835817" y="40639"/>
                  </a:lnTo>
                  <a:lnTo>
                    <a:pt x="4833454" y="27939"/>
                  </a:lnTo>
                  <a:lnTo>
                    <a:pt x="4831105" y="12699"/>
                  </a:lnTo>
                  <a:lnTo>
                    <a:pt x="4826419" y="0"/>
                  </a:lnTo>
                  <a:lnTo>
                    <a:pt x="4901501" y="0"/>
                  </a:lnTo>
                  <a:lnTo>
                    <a:pt x="4901501" y="33019"/>
                  </a:lnTo>
                  <a:lnTo>
                    <a:pt x="4840503" y="33019"/>
                  </a:lnTo>
                  <a:lnTo>
                    <a:pt x="4838153" y="48259"/>
                  </a:lnTo>
                  <a:lnTo>
                    <a:pt x="4838153" y="59689"/>
                  </a:lnTo>
                  <a:close/>
                </a:path>
                <a:path w="6162040" h="849629">
                  <a:moveTo>
                    <a:pt x="4943741" y="50799"/>
                  </a:moveTo>
                  <a:lnTo>
                    <a:pt x="4941392" y="35559"/>
                  </a:lnTo>
                  <a:lnTo>
                    <a:pt x="4936693" y="10159"/>
                  </a:lnTo>
                  <a:lnTo>
                    <a:pt x="4924971" y="0"/>
                  </a:lnTo>
                  <a:lnTo>
                    <a:pt x="4957813" y="0"/>
                  </a:lnTo>
                  <a:lnTo>
                    <a:pt x="4957813" y="33019"/>
                  </a:lnTo>
                  <a:lnTo>
                    <a:pt x="4946078" y="33019"/>
                  </a:lnTo>
                  <a:lnTo>
                    <a:pt x="4945528" y="38099"/>
                  </a:lnTo>
                  <a:lnTo>
                    <a:pt x="4943741" y="38099"/>
                  </a:lnTo>
                  <a:lnTo>
                    <a:pt x="4943741" y="50799"/>
                  </a:lnTo>
                  <a:close/>
                </a:path>
                <a:path w="6162040" h="849629">
                  <a:moveTo>
                    <a:pt x="5314454" y="22859"/>
                  </a:moveTo>
                  <a:lnTo>
                    <a:pt x="5309768" y="0"/>
                  </a:lnTo>
                  <a:lnTo>
                    <a:pt x="5389537" y="0"/>
                  </a:lnTo>
                  <a:lnTo>
                    <a:pt x="5389537" y="10159"/>
                  </a:lnTo>
                  <a:lnTo>
                    <a:pt x="5316804" y="10159"/>
                  </a:lnTo>
                  <a:lnTo>
                    <a:pt x="5314454" y="22859"/>
                  </a:lnTo>
                  <a:close/>
                </a:path>
                <a:path w="6162040" h="849629">
                  <a:moveTo>
                    <a:pt x="5401271" y="80009"/>
                  </a:moveTo>
                  <a:lnTo>
                    <a:pt x="5398922" y="57149"/>
                  </a:lnTo>
                  <a:lnTo>
                    <a:pt x="5398922" y="17779"/>
                  </a:lnTo>
                  <a:lnTo>
                    <a:pt x="5389537" y="0"/>
                  </a:lnTo>
                  <a:lnTo>
                    <a:pt x="5410657" y="0"/>
                  </a:lnTo>
                  <a:lnTo>
                    <a:pt x="5410155" y="35559"/>
                  </a:lnTo>
                  <a:lnTo>
                    <a:pt x="5401271" y="35559"/>
                  </a:lnTo>
                  <a:lnTo>
                    <a:pt x="5401271" y="80009"/>
                  </a:lnTo>
                  <a:close/>
                </a:path>
                <a:path w="6162040" h="849629">
                  <a:moveTo>
                    <a:pt x="6156794" y="69849"/>
                  </a:moveTo>
                  <a:lnTo>
                    <a:pt x="6154445" y="43179"/>
                  </a:lnTo>
                  <a:lnTo>
                    <a:pt x="6154445" y="25399"/>
                  </a:lnTo>
                  <a:lnTo>
                    <a:pt x="6149759" y="0"/>
                  </a:lnTo>
                  <a:lnTo>
                    <a:pt x="6161493" y="0"/>
                  </a:lnTo>
                  <a:lnTo>
                    <a:pt x="6161493" y="43179"/>
                  </a:lnTo>
                  <a:lnTo>
                    <a:pt x="6156794" y="43179"/>
                  </a:lnTo>
                  <a:lnTo>
                    <a:pt x="6156794" y="69849"/>
                  </a:lnTo>
                  <a:close/>
                </a:path>
                <a:path w="6162040" h="849629">
                  <a:moveTo>
                    <a:pt x="861098" y="142239"/>
                  </a:moveTo>
                  <a:lnTo>
                    <a:pt x="854062" y="119379"/>
                  </a:lnTo>
                  <a:lnTo>
                    <a:pt x="849363" y="82549"/>
                  </a:lnTo>
                  <a:lnTo>
                    <a:pt x="837628" y="82549"/>
                  </a:lnTo>
                  <a:lnTo>
                    <a:pt x="832942" y="62229"/>
                  </a:lnTo>
                  <a:lnTo>
                    <a:pt x="825906" y="45719"/>
                  </a:lnTo>
                  <a:lnTo>
                    <a:pt x="821207" y="10159"/>
                  </a:lnTo>
                  <a:lnTo>
                    <a:pt x="809472" y="7619"/>
                  </a:lnTo>
                  <a:lnTo>
                    <a:pt x="865533" y="7619"/>
                  </a:lnTo>
                  <a:lnTo>
                    <a:pt x="861098" y="142239"/>
                  </a:lnTo>
                  <a:close/>
                </a:path>
                <a:path w="6162040" h="849629">
                  <a:moveTo>
                    <a:pt x="5321503" y="54609"/>
                  </a:moveTo>
                  <a:lnTo>
                    <a:pt x="5319153" y="38099"/>
                  </a:lnTo>
                  <a:lnTo>
                    <a:pt x="5319153" y="22859"/>
                  </a:lnTo>
                  <a:lnTo>
                    <a:pt x="5316804" y="10159"/>
                  </a:lnTo>
                  <a:lnTo>
                    <a:pt x="5389537" y="10159"/>
                  </a:lnTo>
                  <a:lnTo>
                    <a:pt x="5389537" y="20319"/>
                  </a:lnTo>
                  <a:lnTo>
                    <a:pt x="5323840" y="20319"/>
                  </a:lnTo>
                  <a:lnTo>
                    <a:pt x="5321503" y="33019"/>
                  </a:lnTo>
                  <a:lnTo>
                    <a:pt x="5321503" y="54609"/>
                  </a:lnTo>
                  <a:close/>
                </a:path>
                <a:path w="6162040" h="849629">
                  <a:moveTo>
                    <a:pt x="708583" y="33019"/>
                  </a:moveTo>
                  <a:lnTo>
                    <a:pt x="701547" y="15239"/>
                  </a:lnTo>
                  <a:lnTo>
                    <a:pt x="736074" y="15239"/>
                  </a:lnTo>
                  <a:lnTo>
                    <a:pt x="735853" y="20319"/>
                  </a:lnTo>
                  <a:lnTo>
                    <a:pt x="720318" y="20319"/>
                  </a:lnTo>
                  <a:lnTo>
                    <a:pt x="708583" y="33019"/>
                  </a:lnTo>
                  <a:close/>
                </a:path>
                <a:path w="6162040" h="849629">
                  <a:moveTo>
                    <a:pt x="2714713" y="80009"/>
                  </a:moveTo>
                  <a:lnTo>
                    <a:pt x="2710014" y="45719"/>
                  </a:lnTo>
                  <a:lnTo>
                    <a:pt x="2698292" y="17779"/>
                  </a:lnTo>
                  <a:lnTo>
                    <a:pt x="2782314" y="17779"/>
                  </a:lnTo>
                  <a:lnTo>
                    <a:pt x="2781676" y="43179"/>
                  </a:lnTo>
                  <a:lnTo>
                    <a:pt x="2731135" y="43179"/>
                  </a:lnTo>
                  <a:lnTo>
                    <a:pt x="2728673" y="57149"/>
                  </a:lnTo>
                  <a:lnTo>
                    <a:pt x="2721749" y="57149"/>
                  </a:lnTo>
                  <a:lnTo>
                    <a:pt x="2714713" y="80009"/>
                  </a:lnTo>
                  <a:close/>
                </a:path>
                <a:path w="6162040" h="849629">
                  <a:moveTo>
                    <a:pt x="729703" y="161289"/>
                  </a:moveTo>
                  <a:lnTo>
                    <a:pt x="720318" y="20319"/>
                  </a:lnTo>
                  <a:lnTo>
                    <a:pt x="735853" y="20319"/>
                  </a:lnTo>
                  <a:lnTo>
                    <a:pt x="729703" y="161289"/>
                  </a:lnTo>
                  <a:close/>
                </a:path>
                <a:path w="6162040" h="849629">
                  <a:moveTo>
                    <a:pt x="5330888" y="82549"/>
                  </a:moveTo>
                  <a:lnTo>
                    <a:pt x="5330888" y="67309"/>
                  </a:lnTo>
                  <a:lnTo>
                    <a:pt x="5328539" y="54609"/>
                  </a:lnTo>
                  <a:lnTo>
                    <a:pt x="5326189" y="33019"/>
                  </a:lnTo>
                  <a:lnTo>
                    <a:pt x="5323840" y="20319"/>
                  </a:lnTo>
                  <a:lnTo>
                    <a:pt x="5389537" y="20319"/>
                  </a:lnTo>
                  <a:lnTo>
                    <a:pt x="5389537" y="50799"/>
                  </a:lnTo>
                  <a:lnTo>
                    <a:pt x="5351995" y="50799"/>
                  </a:lnTo>
                  <a:lnTo>
                    <a:pt x="5350018" y="64769"/>
                  </a:lnTo>
                  <a:lnTo>
                    <a:pt x="5335574" y="64769"/>
                  </a:lnTo>
                  <a:lnTo>
                    <a:pt x="5330888" y="82549"/>
                  </a:lnTo>
                  <a:close/>
                </a:path>
                <a:path w="6162040" h="849629">
                  <a:moveTo>
                    <a:pt x="565454" y="261619"/>
                  </a:moveTo>
                  <a:lnTo>
                    <a:pt x="560768" y="236219"/>
                  </a:lnTo>
                  <a:lnTo>
                    <a:pt x="556069" y="189229"/>
                  </a:lnTo>
                  <a:lnTo>
                    <a:pt x="549033" y="132079"/>
                  </a:lnTo>
                  <a:lnTo>
                    <a:pt x="544347" y="50799"/>
                  </a:lnTo>
                  <a:lnTo>
                    <a:pt x="537298" y="25399"/>
                  </a:lnTo>
                  <a:lnTo>
                    <a:pt x="588442" y="25399"/>
                  </a:lnTo>
                  <a:lnTo>
                    <a:pt x="584780" y="218439"/>
                  </a:lnTo>
                  <a:lnTo>
                    <a:pt x="577189" y="218439"/>
                  </a:lnTo>
                  <a:lnTo>
                    <a:pt x="565454" y="261619"/>
                  </a:lnTo>
                  <a:close/>
                </a:path>
                <a:path w="6162040" h="849629">
                  <a:moveTo>
                    <a:pt x="3010344" y="95249"/>
                  </a:moveTo>
                  <a:lnTo>
                    <a:pt x="2998622" y="33019"/>
                  </a:lnTo>
                  <a:lnTo>
                    <a:pt x="3070846" y="33019"/>
                  </a:lnTo>
                  <a:lnTo>
                    <a:pt x="3069944" y="90169"/>
                  </a:lnTo>
                  <a:lnTo>
                    <a:pt x="3022079" y="90169"/>
                  </a:lnTo>
                  <a:lnTo>
                    <a:pt x="3010344" y="95249"/>
                  </a:lnTo>
                  <a:close/>
                </a:path>
                <a:path w="6162040" h="849629">
                  <a:moveTo>
                    <a:pt x="4845189" y="74929"/>
                  </a:moveTo>
                  <a:lnTo>
                    <a:pt x="4842840" y="57149"/>
                  </a:lnTo>
                  <a:lnTo>
                    <a:pt x="4840503" y="33019"/>
                  </a:lnTo>
                  <a:lnTo>
                    <a:pt x="4901501" y="33019"/>
                  </a:lnTo>
                  <a:lnTo>
                    <a:pt x="4901501" y="50799"/>
                  </a:lnTo>
                  <a:lnTo>
                    <a:pt x="4847539" y="50799"/>
                  </a:lnTo>
                  <a:lnTo>
                    <a:pt x="4845189" y="74929"/>
                  </a:lnTo>
                  <a:close/>
                </a:path>
                <a:path w="6162040" h="849629">
                  <a:moveTo>
                    <a:pt x="4955463" y="100329"/>
                  </a:moveTo>
                  <a:lnTo>
                    <a:pt x="4948428" y="62229"/>
                  </a:lnTo>
                  <a:lnTo>
                    <a:pt x="4948428" y="45719"/>
                  </a:lnTo>
                  <a:lnTo>
                    <a:pt x="4946078" y="33019"/>
                  </a:lnTo>
                  <a:lnTo>
                    <a:pt x="4957813" y="33019"/>
                  </a:lnTo>
                  <a:lnTo>
                    <a:pt x="4957813" y="87629"/>
                  </a:lnTo>
                  <a:lnTo>
                    <a:pt x="4955463" y="87629"/>
                  </a:lnTo>
                  <a:lnTo>
                    <a:pt x="4955463" y="100329"/>
                  </a:lnTo>
                  <a:close/>
                </a:path>
                <a:path w="6162040" h="849629">
                  <a:moveTo>
                    <a:pt x="5403621" y="67309"/>
                  </a:moveTo>
                  <a:lnTo>
                    <a:pt x="5401271" y="54609"/>
                  </a:lnTo>
                  <a:lnTo>
                    <a:pt x="5401271" y="35559"/>
                  </a:lnTo>
                  <a:lnTo>
                    <a:pt x="5410155" y="35559"/>
                  </a:lnTo>
                  <a:lnTo>
                    <a:pt x="5410119" y="38099"/>
                  </a:lnTo>
                  <a:lnTo>
                    <a:pt x="5403621" y="38099"/>
                  </a:lnTo>
                  <a:lnTo>
                    <a:pt x="5403621" y="67309"/>
                  </a:lnTo>
                  <a:close/>
                </a:path>
                <a:path w="6162040" h="849629">
                  <a:moveTo>
                    <a:pt x="2993923" y="57149"/>
                  </a:moveTo>
                  <a:lnTo>
                    <a:pt x="2986900" y="38099"/>
                  </a:lnTo>
                  <a:lnTo>
                    <a:pt x="2997633" y="38099"/>
                  </a:lnTo>
                  <a:lnTo>
                    <a:pt x="2993923" y="57149"/>
                  </a:lnTo>
                  <a:close/>
                </a:path>
                <a:path w="6162040" h="849629">
                  <a:moveTo>
                    <a:pt x="4943741" y="54609"/>
                  </a:moveTo>
                  <a:lnTo>
                    <a:pt x="4943741" y="38099"/>
                  </a:lnTo>
                  <a:lnTo>
                    <a:pt x="4945528" y="38099"/>
                  </a:lnTo>
                  <a:lnTo>
                    <a:pt x="4943741" y="54609"/>
                  </a:lnTo>
                  <a:close/>
                </a:path>
                <a:path w="6162040" h="849629">
                  <a:moveTo>
                    <a:pt x="5405970" y="121919"/>
                  </a:moveTo>
                  <a:lnTo>
                    <a:pt x="5405970" y="90169"/>
                  </a:lnTo>
                  <a:lnTo>
                    <a:pt x="5403621" y="64769"/>
                  </a:lnTo>
                  <a:lnTo>
                    <a:pt x="5403621" y="38099"/>
                  </a:lnTo>
                  <a:lnTo>
                    <a:pt x="5410119" y="38099"/>
                  </a:lnTo>
                  <a:lnTo>
                    <a:pt x="5409240" y="100329"/>
                  </a:lnTo>
                  <a:lnTo>
                    <a:pt x="5408307" y="100329"/>
                  </a:lnTo>
                  <a:lnTo>
                    <a:pt x="5405970" y="121919"/>
                  </a:lnTo>
                  <a:close/>
                </a:path>
                <a:path w="6162040" h="849629">
                  <a:moveTo>
                    <a:pt x="793051" y="74929"/>
                  </a:moveTo>
                  <a:lnTo>
                    <a:pt x="788365" y="40639"/>
                  </a:lnTo>
                  <a:lnTo>
                    <a:pt x="803283" y="40639"/>
                  </a:lnTo>
                  <a:lnTo>
                    <a:pt x="793051" y="74929"/>
                  </a:lnTo>
                  <a:close/>
                </a:path>
                <a:path w="6162040" h="849629">
                  <a:moveTo>
                    <a:pt x="2749905" y="111759"/>
                  </a:moveTo>
                  <a:lnTo>
                    <a:pt x="2738183" y="62229"/>
                  </a:lnTo>
                  <a:lnTo>
                    <a:pt x="2731135" y="43179"/>
                  </a:lnTo>
                  <a:lnTo>
                    <a:pt x="2781676" y="43179"/>
                  </a:lnTo>
                  <a:lnTo>
                    <a:pt x="2780752" y="80009"/>
                  </a:lnTo>
                  <a:lnTo>
                    <a:pt x="2754591" y="80009"/>
                  </a:lnTo>
                  <a:lnTo>
                    <a:pt x="2749905" y="111759"/>
                  </a:lnTo>
                  <a:close/>
                </a:path>
                <a:path w="6162040" h="849629">
                  <a:moveTo>
                    <a:pt x="6159144" y="111759"/>
                  </a:moveTo>
                  <a:lnTo>
                    <a:pt x="6156915" y="64769"/>
                  </a:lnTo>
                  <a:lnTo>
                    <a:pt x="6156794" y="43179"/>
                  </a:lnTo>
                  <a:lnTo>
                    <a:pt x="6161493" y="43179"/>
                  </a:lnTo>
                  <a:lnTo>
                    <a:pt x="6161493" y="85089"/>
                  </a:lnTo>
                  <a:lnTo>
                    <a:pt x="6159144" y="85089"/>
                  </a:lnTo>
                  <a:lnTo>
                    <a:pt x="6159144" y="111759"/>
                  </a:lnTo>
                  <a:close/>
                </a:path>
                <a:path w="6162040" h="849629">
                  <a:moveTo>
                    <a:pt x="4847539" y="64769"/>
                  </a:moveTo>
                  <a:lnTo>
                    <a:pt x="4847539" y="50799"/>
                  </a:lnTo>
                  <a:lnTo>
                    <a:pt x="4849876" y="50799"/>
                  </a:lnTo>
                  <a:lnTo>
                    <a:pt x="4847539" y="64769"/>
                  </a:lnTo>
                  <a:close/>
                </a:path>
                <a:path w="6162040" h="849629">
                  <a:moveTo>
                    <a:pt x="4849876" y="80009"/>
                  </a:moveTo>
                  <a:lnTo>
                    <a:pt x="4849876" y="50799"/>
                  </a:lnTo>
                  <a:lnTo>
                    <a:pt x="4901501" y="50799"/>
                  </a:lnTo>
                  <a:lnTo>
                    <a:pt x="4901501" y="57149"/>
                  </a:lnTo>
                  <a:lnTo>
                    <a:pt x="4856924" y="57149"/>
                  </a:lnTo>
                  <a:lnTo>
                    <a:pt x="4856924" y="64769"/>
                  </a:lnTo>
                  <a:lnTo>
                    <a:pt x="4852225" y="64769"/>
                  </a:lnTo>
                  <a:lnTo>
                    <a:pt x="4849876" y="80009"/>
                  </a:lnTo>
                  <a:close/>
                </a:path>
                <a:path w="6162040" h="849629">
                  <a:moveTo>
                    <a:pt x="5366080" y="126999"/>
                  </a:moveTo>
                  <a:lnTo>
                    <a:pt x="5363730" y="111759"/>
                  </a:lnTo>
                  <a:lnTo>
                    <a:pt x="5361381" y="97789"/>
                  </a:lnTo>
                  <a:lnTo>
                    <a:pt x="5361381" y="85089"/>
                  </a:lnTo>
                  <a:lnTo>
                    <a:pt x="5359044" y="67309"/>
                  </a:lnTo>
                  <a:lnTo>
                    <a:pt x="5351995" y="50799"/>
                  </a:lnTo>
                  <a:lnTo>
                    <a:pt x="5389537" y="50799"/>
                  </a:lnTo>
                  <a:lnTo>
                    <a:pt x="5389537" y="92709"/>
                  </a:lnTo>
                  <a:lnTo>
                    <a:pt x="5370766" y="92709"/>
                  </a:lnTo>
                  <a:lnTo>
                    <a:pt x="5369491" y="100329"/>
                  </a:lnTo>
                  <a:lnTo>
                    <a:pt x="5366080" y="100329"/>
                  </a:lnTo>
                  <a:lnTo>
                    <a:pt x="5366080" y="126999"/>
                  </a:lnTo>
                  <a:close/>
                </a:path>
                <a:path w="6162040" h="849629">
                  <a:moveTo>
                    <a:pt x="2726436" y="69849"/>
                  </a:moveTo>
                  <a:lnTo>
                    <a:pt x="2721749" y="57149"/>
                  </a:lnTo>
                  <a:lnTo>
                    <a:pt x="2728673" y="57149"/>
                  </a:lnTo>
                  <a:lnTo>
                    <a:pt x="2726436" y="69849"/>
                  </a:lnTo>
                  <a:close/>
                </a:path>
                <a:path w="6162040" h="849629">
                  <a:moveTo>
                    <a:pt x="4868646" y="161289"/>
                  </a:moveTo>
                  <a:lnTo>
                    <a:pt x="4866309" y="147319"/>
                  </a:lnTo>
                  <a:lnTo>
                    <a:pt x="4866309" y="132079"/>
                  </a:lnTo>
                  <a:lnTo>
                    <a:pt x="4861610" y="102869"/>
                  </a:lnTo>
                  <a:lnTo>
                    <a:pt x="4861610" y="90169"/>
                  </a:lnTo>
                  <a:lnTo>
                    <a:pt x="4859274" y="69849"/>
                  </a:lnTo>
                  <a:lnTo>
                    <a:pt x="4856924" y="57149"/>
                  </a:lnTo>
                  <a:lnTo>
                    <a:pt x="4901501" y="57149"/>
                  </a:lnTo>
                  <a:lnTo>
                    <a:pt x="4901501" y="85089"/>
                  </a:lnTo>
                  <a:lnTo>
                    <a:pt x="4878031" y="85089"/>
                  </a:lnTo>
                  <a:lnTo>
                    <a:pt x="4873345" y="100329"/>
                  </a:lnTo>
                  <a:lnTo>
                    <a:pt x="4873345" y="106679"/>
                  </a:lnTo>
                  <a:lnTo>
                    <a:pt x="4870996" y="132079"/>
                  </a:lnTo>
                  <a:lnTo>
                    <a:pt x="4868646" y="132079"/>
                  </a:lnTo>
                  <a:lnTo>
                    <a:pt x="4868646" y="161289"/>
                  </a:lnTo>
                  <a:close/>
                </a:path>
                <a:path w="6162040" h="849629">
                  <a:moveTo>
                    <a:pt x="4854575" y="82549"/>
                  </a:moveTo>
                  <a:lnTo>
                    <a:pt x="4852225" y="64769"/>
                  </a:lnTo>
                  <a:lnTo>
                    <a:pt x="4856924" y="64769"/>
                  </a:lnTo>
                  <a:lnTo>
                    <a:pt x="4856924" y="69849"/>
                  </a:lnTo>
                  <a:lnTo>
                    <a:pt x="4854575" y="82549"/>
                  </a:lnTo>
                  <a:close/>
                </a:path>
                <a:path w="6162040" h="849629">
                  <a:moveTo>
                    <a:pt x="5335574" y="82549"/>
                  </a:moveTo>
                  <a:lnTo>
                    <a:pt x="5335574" y="64769"/>
                  </a:lnTo>
                  <a:lnTo>
                    <a:pt x="5350018" y="64769"/>
                  </a:lnTo>
                  <a:lnTo>
                    <a:pt x="5349659" y="67309"/>
                  </a:lnTo>
                  <a:lnTo>
                    <a:pt x="5344960" y="67309"/>
                  </a:lnTo>
                  <a:lnTo>
                    <a:pt x="5344570" y="69849"/>
                  </a:lnTo>
                  <a:lnTo>
                    <a:pt x="5337936" y="69849"/>
                  </a:lnTo>
                  <a:lnTo>
                    <a:pt x="5335574" y="82549"/>
                  </a:lnTo>
                  <a:close/>
                </a:path>
                <a:path w="6162040" h="849629">
                  <a:moveTo>
                    <a:pt x="5347309" y="80009"/>
                  </a:moveTo>
                  <a:lnTo>
                    <a:pt x="5344960" y="67309"/>
                  </a:lnTo>
                  <a:lnTo>
                    <a:pt x="5349659" y="67309"/>
                  </a:lnTo>
                  <a:lnTo>
                    <a:pt x="5347309" y="80009"/>
                  </a:lnTo>
                  <a:close/>
                </a:path>
                <a:path w="6162040" h="849629">
                  <a:moveTo>
                    <a:pt x="5340261" y="97789"/>
                  </a:moveTo>
                  <a:lnTo>
                    <a:pt x="5340261" y="82549"/>
                  </a:lnTo>
                  <a:lnTo>
                    <a:pt x="5337936" y="69849"/>
                  </a:lnTo>
                  <a:lnTo>
                    <a:pt x="5344570" y="69849"/>
                  </a:lnTo>
                  <a:lnTo>
                    <a:pt x="5340261" y="97789"/>
                  </a:lnTo>
                  <a:close/>
                </a:path>
                <a:path w="6162040" h="849629">
                  <a:moveTo>
                    <a:pt x="2778074" y="186689"/>
                  </a:moveTo>
                  <a:lnTo>
                    <a:pt x="2771025" y="157479"/>
                  </a:lnTo>
                  <a:lnTo>
                    <a:pt x="2766326" y="129539"/>
                  </a:lnTo>
                  <a:lnTo>
                    <a:pt x="2754591" y="80009"/>
                  </a:lnTo>
                  <a:lnTo>
                    <a:pt x="2780752" y="80009"/>
                  </a:lnTo>
                  <a:lnTo>
                    <a:pt x="2778074" y="186689"/>
                  </a:lnTo>
                  <a:close/>
                </a:path>
                <a:path w="6162040" h="849629">
                  <a:moveTo>
                    <a:pt x="89166" y="241299"/>
                  </a:moveTo>
                  <a:lnTo>
                    <a:pt x="79768" y="199389"/>
                  </a:lnTo>
                  <a:lnTo>
                    <a:pt x="72720" y="149859"/>
                  </a:lnTo>
                  <a:lnTo>
                    <a:pt x="60998" y="85089"/>
                  </a:lnTo>
                  <a:lnTo>
                    <a:pt x="195904" y="85089"/>
                  </a:lnTo>
                  <a:lnTo>
                    <a:pt x="194940" y="154939"/>
                  </a:lnTo>
                  <a:lnTo>
                    <a:pt x="100876" y="154939"/>
                  </a:lnTo>
                  <a:lnTo>
                    <a:pt x="96189" y="215899"/>
                  </a:lnTo>
                  <a:lnTo>
                    <a:pt x="89166" y="241299"/>
                  </a:lnTo>
                  <a:close/>
                </a:path>
                <a:path w="6162040" h="849629">
                  <a:moveTo>
                    <a:pt x="4880381" y="100329"/>
                  </a:moveTo>
                  <a:lnTo>
                    <a:pt x="4878031" y="85089"/>
                  </a:lnTo>
                  <a:lnTo>
                    <a:pt x="4901501" y="85089"/>
                  </a:lnTo>
                  <a:lnTo>
                    <a:pt x="4901501" y="87629"/>
                  </a:lnTo>
                  <a:lnTo>
                    <a:pt x="4882730" y="87629"/>
                  </a:lnTo>
                  <a:lnTo>
                    <a:pt x="4880381" y="100329"/>
                  </a:lnTo>
                  <a:close/>
                </a:path>
                <a:path w="6162040" h="849629">
                  <a:moveTo>
                    <a:pt x="6161493" y="220979"/>
                  </a:moveTo>
                  <a:lnTo>
                    <a:pt x="6159144" y="204469"/>
                  </a:lnTo>
                  <a:lnTo>
                    <a:pt x="6159144" y="85089"/>
                  </a:lnTo>
                  <a:lnTo>
                    <a:pt x="6161493" y="85089"/>
                  </a:lnTo>
                  <a:lnTo>
                    <a:pt x="6161493" y="220979"/>
                  </a:lnTo>
                  <a:close/>
                </a:path>
                <a:path w="6162040" h="849629">
                  <a:moveTo>
                    <a:pt x="4887429" y="129539"/>
                  </a:moveTo>
                  <a:lnTo>
                    <a:pt x="4882730" y="116839"/>
                  </a:lnTo>
                  <a:lnTo>
                    <a:pt x="4882730" y="87629"/>
                  </a:lnTo>
                  <a:lnTo>
                    <a:pt x="4901501" y="87629"/>
                  </a:lnTo>
                  <a:lnTo>
                    <a:pt x="4901501" y="114299"/>
                  </a:lnTo>
                  <a:lnTo>
                    <a:pt x="4889766" y="114299"/>
                  </a:lnTo>
                  <a:lnTo>
                    <a:pt x="4887429" y="129539"/>
                  </a:lnTo>
                  <a:close/>
                </a:path>
                <a:path w="6162040" h="849629">
                  <a:moveTo>
                    <a:pt x="4957813" y="149859"/>
                  </a:moveTo>
                  <a:lnTo>
                    <a:pt x="4955463" y="126999"/>
                  </a:lnTo>
                  <a:lnTo>
                    <a:pt x="4955463" y="87629"/>
                  </a:lnTo>
                  <a:lnTo>
                    <a:pt x="4957813" y="87629"/>
                  </a:lnTo>
                  <a:lnTo>
                    <a:pt x="4957813" y="149859"/>
                  </a:lnTo>
                  <a:close/>
                </a:path>
                <a:path w="6162040" h="849629">
                  <a:moveTo>
                    <a:pt x="236969" y="189229"/>
                  </a:moveTo>
                  <a:lnTo>
                    <a:pt x="225234" y="90169"/>
                  </a:lnTo>
                  <a:lnTo>
                    <a:pt x="240652" y="90169"/>
                  </a:lnTo>
                  <a:lnTo>
                    <a:pt x="236969" y="189229"/>
                  </a:lnTo>
                  <a:close/>
                </a:path>
                <a:path w="6162040" h="849629">
                  <a:moveTo>
                    <a:pt x="3066656" y="298449"/>
                  </a:moveTo>
                  <a:lnTo>
                    <a:pt x="3061970" y="231139"/>
                  </a:lnTo>
                  <a:lnTo>
                    <a:pt x="3054934" y="184149"/>
                  </a:lnTo>
                  <a:lnTo>
                    <a:pt x="3043199" y="137159"/>
                  </a:lnTo>
                  <a:lnTo>
                    <a:pt x="3022079" y="90169"/>
                  </a:lnTo>
                  <a:lnTo>
                    <a:pt x="3069944" y="90169"/>
                  </a:lnTo>
                  <a:lnTo>
                    <a:pt x="3066656" y="298449"/>
                  </a:lnTo>
                  <a:close/>
                </a:path>
                <a:path w="6162040" h="849629">
                  <a:moveTo>
                    <a:pt x="5375465" y="116839"/>
                  </a:moveTo>
                  <a:lnTo>
                    <a:pt x="5370766" y="92709"/>
                  </a:lnTo>
                  <a:lnTo>
                    <a:pt x="5389537" y="92709"/>
                  </a:lnTo>
                  <a:lnTo>
                    <a:pt x="5389537" y="102869"/>
                  </a:lnTo>
                  <a:lnTo>
                    <a:pt x="5375465" y="102869"/>
                  </a:lnTo>
                  <a:lnTo>
                    <a:pt x="5375465" y="116839"/>
                  </a:lnTo>
                  <a:close/>
                </a:path>
                <a:path w="6162040" h="849629">
                  <a:moveTo>
                    <a:pt x="5368429" y="119379"/>
                  </a:moveTo>
                  <a:lnTo>
                    <a:pt x="5366080" y="100329"/>
                  </a:lnTo>
                  <a:lnTo>
                    <a:pt x="5369491" y="100329"/>
                  </a:lnTo>
                  <a:lnTo>
                    <a:pt x="5368429" y="106679"/>
                  </a:lnTo>
                  <a:lnTo>
                    <a:pt x="5368429" y="119379"/>
                  </a:lnTo>
                  <a:close/>
                </a:path>
                <a:path w="6162040" h="849629">
                  <a:moveTo>
                    <a:pt x="5408307" y="166369"/>
                  </a:moveTo>
                  <a:lnTo>
                    <a:pt x="5408307" y="100329"/>
                  </a:lnTo>
                  <a:lnTo>
                    <a:pt x="5409240" y="100329"/>
                  </a:lnTo>
                  <a:lnTo>
                    <a:pt x="5408307" y="166369"/>
                  </a:lnTo>
                  <a:close/>
                </a:path>
                <a:path w="6162040" h="849629">
                  <a:moveTo>
                    <a:pt x="5377827" y="134619"/>
                  </a:moveTo>
                  <a:lnTo>
                    <a:pt x="5375465" y="109219"/>
                  </a:lnTo>
                  <a:lnTo>
                    <a:pt x="5375465" y="102869"/>
                  </a:lnTo>
                  <a:lnTo>
                    <a:pt x="5389537" y="102869"/>
                  </a:lnTo>
                  <a:lnTo>
                    <a:pt x="5389537" y="109219"/>
                  </a:lnTo>
                  <a:lnTo>
                    <a:pt x="5377827" y="109219"/>
                  </a:lnTo>
                  <a:lnTo>
                    <a:pt x="5377827" y="134619"/>
                  </a:lnTo>
                  <a:close/>
                </a:path>
                <a:path w="6162040" h="849629">
                  <a:moveTo>
                    <a:pt x="5380151" y="176529"/>
                  </a:moveTo>
                  <a:lnTo>
                    <a:pt x="5377953" y="132079"/>
                  </a:lnTo>
                  <a:lnTo>
                    <a:pt x="5377827" y="109219"/>
                  </a:lnTo>
                  <a:lnTo>
                    <a:pt x="5389537" y="109219"/>
                  </a:lnTo>
                  <a:lnTo>
                    <a:pt x="5389537" y="147319"/>
                  </a:lnTo>
                  <a:lnTo>
                    <a:pt x="5380151" y="147319"/>
                  </a:lnTo>
                  <a:lnTo>
                    <a:pt x="5380151" y="176529"/>
                  </a:lnTo>
                  <a:close/>
                </a:path>
                <a:path w="6162040" h="849629">
                  <a:moveTo>
                    <a:pt x="4889766" y="126999"/>
                  </a:moveTo>
                  <a:lnTo>
                    <a:pt x="4889766" y="114299"/>
                  </a:lnTo>
                  <a:lnTo>
                    <a:pt x="4892116" y="114299"/>
                  </a:lnTo>
                  <a:lnTo>
                    <a:pt x="4889766" y="126999"/>
                  </a:lnTo>
                  <a:close/>
                </a:path>
                <a:path w="6162040" h="849629">
                  <a:moveTo>
                    <a:pt x="4901501" y="196849"/>
                  </a:moveTo>
                  <a:lnTo>
                    <a:pt x="4899152" y="163829"/>
                  </a:lnTo>
                  <a:lnTo>
                    <a:pt x="4896815" y="144779"/>
                  </a:lnTo>
                  <a:lnTo>
                    <a:pt x="4892116" y="114299"/>
                  </a:lnTo>
                  <a:lnTo>
                    <a:pt x="4901501" y="114299"/>
                  </a:lnTo>
                  <a:lnTo>
                    <a:pt x="4901501" y="196849"/>
                  </a:lnTo>
                  <a:close/>
                </a:path>
                <a:path w="6162040" h="849629">
                  <a:moveTo>
                    <a:pt x="4870996" y="168909"/>
                  </a:moveTo>
                  <a:lnTo>
                    <a:pt x="4868646" y="144779"/>
                  </a:lnTo>
                  <a:lnTo>
                    <a:pt x="4868646" y="132079"/>
                  </a:lnTo>
                  <a:lnTo>
                    <a:pt x="4870996" y="132079"/>
                  </a:lnTo>
                  <a:lnTo>
                    <a:pt x="4870996" y="168909"/>
                  </a:lnTo>
                  <a:close/>
                </a:path>
                <a:path w="6162040" h="849629">
                  <a:moveTo>
                    <a:pt x="5382514" y="280669"/>
                  </a:moveTo>
                  <a:lnTo>
                    <a:pt x="5380151" y="231139"/>
                  </a:lnTo>
                  <a:lnTo>
                    <a:pt x="5380151" y="147319"/>
                  </a:lnTo>
                  <a:lnTo>
                    <a:pt x="5389537" y="147319"/>
                  </a:lnTo>
                  <a:lnTo>
                    <a:pt x="5389537" y="226059"/>
                  </a:lnTo>
                  <a:lnTo>
                    <a:pt x="5387200" y="226059"/>
                  </a:lnTo>
                  <a:lnTo>
                    <a:pt x="5386906" y="228599"/>
                  </a:lnTo>
                  <a:lnTo>
                    <a:pt x="5382514" y="228599"/>
                  </a:lnTo>
                  <a:lnTo>
                    <a:pt x="5382514" y="280669"/>
                  </a:lnTo>
                  <a:close/>
                </a:path>
                <a:path w="6162040" h="849629">
                  <a:moveTo>
                    <a:pt x="117309" y="320039"/>
                  </a:moveTo>
                  <a:lnTo>
                    <a:pt x="112610" y="246379"/>
                  </a:lnTo>
                  <a:lnTo>
                    <a:pt x="105575" y="194309"/>
                  </a:lnTo>
                  <a:lnTo>
                    <a:pt x="100876" y="154939"/>
                  </a:lnTo>
                  <a:lnTo>
                    <a:pt x="194940" y="154939"/>
                  </a:lnTo>
                  <a:lnTo>
                    <a:pt x="193644" y="248919"/>
                  </a:lnTo>
                  <a:lnTo>
                    <a:pt x="124358" y="248919"/>
                  </a:lnTo>
                  <a:lnTo>
                    <a:pt x="117309" y="320039"/>
                  </a:lnTo>
                  <a:close/>
                </a:path>
                <a:path w="6162040" h="849629">
                  <a:moveTo>
                    <a:pt x="581888" y="370839"/>
                  </a:moveTo>
                  <a:lnTo>
                    <a:pt x="577189" y="218439"/>
                  </a:lnTo>
                  <a:lnTo>
                    <a:pt x="584780" y="218439"/>
                  </a:lnTo>
                  <a:lnTo>
                    <a:pt x="581888" y="370839"/>
                  </a:lnTo>
                  <a:close/>
                </a:path>
                <a:path w="6162040" h="849629">
                  <a:moveTo>
                    <a:pt x="5389537" y="313689"/>
                  </a:moveTo>
                  <a:lnTo>
                    <a:pt x="5387200" y="300989"/>
                  </a:lnTo>
                  <a:lnTo>
                    <a:pt x="5387200" y="226059"/>
                  </a:lnTo>
                  <a:lnTo>
                    <a:pt x="5389537" y="226059"/>
                  </a:lnTo>
                  <a:lnTo>
                    <a:pt x="5389537" y="313689"/>
                  </a:lnTo>
                  <a:close/>
                </a:path>
                <a:path w="6162040" h="849629">
                  <a:moveTo>
                    <a:pt x="5384850" y="253999"/>
                  </a:moveTo>
                  <a:lnTo>
                    <a:pt x="5382514" y="236219"/>
                  </a:lnTo>
                  <a:lnTo>
                    <a:pt x="5382514" y="228599"/>
                  </a:lnTo>
                  <a:lnTo>
                    <a:pt x="5386906" y="228599"/>
                  </a:lnTo>
                  <a:lnTo>
                    <a:pt x="5384850" y="246379"/>
                  </a:lnTo>
                  <a:lnTo>
                    <a:pt x="5384850" y="253999"/>
                  </a:lnTo>
                  <a:close/>
                </a:path>
                <a:path w="6162040" h="849629">
                  <a:moveTo>
                    <a:pt x="140766" y="467359"/>
                  </a:moveTo>
                  <a:lnTo>
                    <a:pt x="129031" y="288289"/>
                  </a:lnTo>
                  <a:lnTo>
                    <a:pt x="124358" y="248919"/>
                  </a:lnTo>
                  <a:lnTo>
                    <a:pt x="193644" y="248919"/>
                  </a:lnTo>
                  <a:lnTo>
                    <a:pt x="191278" y="420369"/>
                  </a:lnTo>
                  <a:lnTo>
                    <a:pt x="145465" y="420369"/>
                  </a:lnTo>
                  <a:lnTo>
                    <a:pt x="140766" y="467359"/>
                  </a:lnTo>
                  <a:close/>
                </a:path>
                <a:path w="6162040" h="849629">
                  <a:moveTo>
                    <a:pt x="164236" y="561339"/>
                  </a:moveTo>
                  <a:lnTo>
                    <a:pt x="157187" y="546099"/>
                  </a:lnTo>
                  <a:lnTo>
                    <a:pt x="152501" y="464819"/>
                  </a:lnTo>
                  <a:lnTo>
                    <a:pt x="145465" y="420369"/>
                  </a:lnTo>
                  <a:lnTo>
                    <a:pt x="191278" y="420369"/>
                  </a:lnTo>
                  <a:lnTo>
                    <a:pt x="189719" y="533399"/>
                  </a:lnTo>
                  <a:lnTo>
                    <a:pt x="168935" y="533399"/>
                  </a:lnTo>
                  <a:lnTo>
                    <a:pt x="164236" y="561339"/>
                  </a:lnTo>
                  <a:close/>
                </a:path>
                <a:path w="6162040" h="849629">
                  <a:moveTo>
                    <a:pt x="185356" y="849629"/>
                  </a:moveTo>
                  <a:lnTo>
                    <a:pt x="180657" y="717549"/>
                  </a:lnTo>
                  <a:lnTo>
                    <a:pt x="175971" y="598169"/>
                  </a:lnTo>
                  <a:lnTo>
                    <a:pt x="168935" y="533399"/>
                  </a:lnTo>
                  <a:lnTo>
                    <a:pt x="189719" y="533399"/>
                  </a:lnTo>
                  <a:lnTo>
                    <a:pt x="185356" y="849629"/>
                  </a:lnTo>
                  <a:close/>
                </a:path>
              </a:pathLst>
            </a:custGeom>
            <a:solidFill>
              <a:srgbClr val="C7B90D"/>
            </a:solidFill>
          </p:spPr>
          <p:txBody>
            <a:bodyPr wrap="square" lIns="0" tIns="0" rIns="0" bIns="0" rtlCol="0"/>
            <a:lstStyle/>
            <a:p>
              <a:endParaRPr sz="1227"/>
            </a:p>
          </p:txBody>
        </p:sp>
        <p:pic>
          <p:nvPicPr>
            <p:cNvPr id="9" name="object 11">
              <a:extLst>
                <a:ext uri="{FF2B5EF4-FFF2-40B4-BE49-F238E27FC236}">
                  <a16:creationId xmlns:a16="http://schemas.microsoft.com/office/drawing/2014/main" id="{CC381A88-F79A-1296-7923-32B233A6D73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442" y="3129882"/>
              <a:ext cx="6524244" cy="2193065"/>
            </a:xfrm>
            <a:prstGeom prst="rect">
              <a:avLst/>
            </a:prstGeom>
          </p:spPr>
        </p:pic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F5C29E17-ABCC-D75F-0748-BA603BA571C9}"/>
                </a:ext>
              </a:extLst>
            </p:cNvPr>
            <p:cNvSpPr/>
            <p:nvPr/>
          </p:nvSpPr>
          <p:spPr>
            <a:xfrm>
              <a:off x="705495" y="4470917"/>
              <a:ext cx="6534150" cy="0"/>
            </a:xfrm>
            <a:custGeom>
              <a:avLst/>
              <a:gdLst/>
              <a:ahLst/>
              <a:cxnLst/>
              <a:rect l="l" t="t" r="r" b="b"/>
              <a:pathLst>
                <a:path w="6534150">
                  <a:moveTo>
                    <a:pt x="0" y="0"/>
                  </a:moveTo>
                  <a:lnTo>
                    <a:pt x="6534124" y="0"/>
                  </a:lnTo>
                </a:path>
              </a:pathLst>
            </a:custGeom>
            <a:ln w="3469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>
              <a:endParaRPr sz="1227"/>
            </a:p>
          </p:txBody>
        </p:sp>
      </p:grpSp>
    </p:spTree>
    <p:extLst>
      <p:ext uri="{BB962C8B-B14F-4D97-AF65-F5344CB8AC3E}">
        <p14:creationId xmlns:p14="http://schemas.microsoft.com/office/powerpoint/2010/main" val="264810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DD51F-E4FA-C9FA-F9D6-B3AF13BAE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old"/>
                <a:ea typeface="+mj-ea"/>
                <a:cs typeface="Arial Bold"/>
              </a:rPr>
              <a:t>Disclosures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54C05E-F070-BBE3-1B6D-2AD5429BF1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9153" y="1676400"/>
            <a:ext cx="7125694" cy="2372056"/>
          </a:xfrm>
        </p:spPr>
      </p:pic>
    </p:spTree>
    <p:extLst>
      <p:ext uri="{BB962C8B-B14F-4D97-AF65-F5344CB8AC3E}">
        <p14:creationId xmlns:p14="http://schemas.microsoft.com/office/powerpoint/2010/main" val="190692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8EDF0D-7602-6213-AF0E-402F592176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6199" y="762000"/>
            <a:ext cx="7331602" cy="545892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6FD797-3F1C-0BC5-8249-5A6E5A6A8810}"/>
              </a:ext>
            </a:extLst>
          </p:cNvPr>
          <p:cNvSpPr txBox="1"/>
          <p:nvPr/>
        </p:nvSpPr>
        <p:spPr>
          <a:xfrm>
            <a:off x="1143000" y="6477000"/>
            <a:ext cx="54102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https://my.dimensional.com/one-pagers/the-bumpy-road-to-the-markets-long-term-average</a:t>
            </a:r>
            <a:r>
              <a:rPr lang="en-US" sz="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130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34B9D-EB67-5BFE-0E15-7ECE91216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1600" dirty="0"/>
              <a:t>Disclosures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21CBBC-F140-D0E9-1D2C-397C05D7D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24000"/>
            <a:ext cx="8229600" cy="1211623"/>
          </a:xfrm>
        </p:spPr>
      </p:pic>
    </p:spTree>
    <p:extLst>
      <p:ext uri="{BB962C8B-B14F-4D97-AF65-F5344CB8AC3E}">
        <p14:creationId xmlns:p14="http://schemas.microsoft.com/office/powerpoint/2010/main" val="108201513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Asset Dedication">
      <a:dk1>
        <a:sysClr val="windowText" lastClr="000000"/>
      </a:dk1>
      <a:lt1>
        <a:sysClr val="window" lastClr="FFFFFF"/>
      </a:lt1>
      <a:dk2>
        <a:srgbClr val="92D050"/>
      </a:dk2>
      <a:lt2>
        <a:srgbClr val="FF3F3F"/>
      </a:lt2>
      <a:accent1>
        <a:srgbClr val="FFCB00"/>
      </a:accent1>
      <a:accent2>
        <a:srgbClr val="DC7C28"/>
      </a:accent2>
      <a:accent3>
        <a:srgbClr val="B5BF00"/>
      </a:accent3>
      <a:accent4>
        <a:srgbClr val="00A0DF"/>
      </a:accent4>
      <a:accent5>
        <a:srgbClr val="005195"/>
      </a:accent5>
      <a:accent6>
        <a:srgbClr val="002060"/>
      </a:accent6>
      <a:hlink>
        <a:srgbClr val="002060"/>
      </a:hlink>
      <a:folHlink>
        <a:srgbClr val="80008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44525</TotalTime>
  <Words>537</Words>
  <Application>Microsoft Office PowerPoint</Application>
  <PresentationFormat>On-screen Show (4:3)</PresentationFormat>
  <Paragraphs>73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Arial Bold</vt:lpstr>
      <vt:lpstr>Calibri</vt:lpstr>
      <vt:lpstr>Sentinel A</vt:lpstr>
      <vt:lpstr>Verdana</vt:lpstr>
      <vt:lpstr>Default Design</vt:lpstr>
      <vt:lpstr>Library of Client-Ready DFA Slides Q3 2023</vt:lpstr>
      <vt:lpstr>Instructions</vt:lpstr>
      <vt:lpstr>List of Slides:</vt:lpstr>
      <vt:lpstr>List of Slides:</vt:lpstr>
      <vt:lpstr>PowerPoint Presentation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PowerPoint Presentation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  <vt:lpstr>Disclosures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Brent Burns</dc:creator>
  <cp:lastModifiedBy>Stephen Huxley</cp:lastModifiedBy>
  <cp:revision>292</cp:revision>
  <dcterms:created xsi:type="dcterms:W3CDTF">2009-11-11T14:24:27Z</dcterms:created>
  <dcterms:modified xsi:type="dcterms:W3CDTF">2023-08-09T19:43:55Z</dcterms:modified>
</cp:coreProperties>
</file>